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0"/>
  </p:notesMasterIdLst>
  <p:sldIdLst>
    <p:sldId id="256" r:id="rId2"/>
    <p:sldId id="257" r:id="rId3"/>
    <p:sldId id="258" r:id="rId4"/>
    <p:sldId id="259" r:id="rId5"/>
    <p:sldId id="260" r:id="rId6"/>
    <p:sldId id="274" r:id="rId7"/>
    <p:sldId id="275" r:id="rId8"/>
    <p:sldId id="263" r:id="rId9"/>
    <p:sldId id="264" r:id="rId10"/>
    <p:sldId id="265" r:id="rId11"/>
    <p:sldId id="273" r:id="rId12"/>
    <p:sldId id="266" r:id="rId13"/>
    <p:sldId id="267" r:id="rId14"/>
    <p:sldId id="268" r:id="rId15"/>
    <p:sldId id="269" r:id="rId16"/>
    <p:sldId id="270" r:id="rId17"/>
    <p:sldId id="271" r:id="rId18"/>
    <p:sldId id="272" r:id="rId1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7" d="100"/>
          <a:sy n="87" d="100"/>
        </p:scale>
        <p:origin x="422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F190476-FBF1-455B-8734-78CFD526AE86}" type="datetimeFigureOut">
              <a:rPr lang="en-IN" smtClean="0"/>
              <a:t>15-06-2026</a:t>
            </a:fld>
            <a:endParaRPr lang="en-IN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IN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BA14284-FAF1-4F0A-813F-842657EFEC96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8182795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BA14284-FAF1-4F0A-813F-842657EFEC96}" type="slidenum">
              <a:rPr lang="en-IN" smtClean="0"/>
              <a:t>1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93241951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90B8DD-1C81-04D2-5ED0-0A97F77077B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B908BED-4B4F-2548-154D-AD2E30B6DEE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16708A0-9977-AB94-23B8-ED26E311ED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F98F75-91F6-4102-82D3-99090AF69438}" type="datetimeFigureOut">
              <a:rPr lang="en-IN" smtClean="0"/>
              <a:t>15-06-2026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E19521B-7358-36C5-18C1-711C95EAE6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83ABC99-B5E9-6FC7-1F9D-85FDD26252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37D36D-B32C-4C40-904E-4C831979166D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4262456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E3744F-7B69-0C00-9E18-C4788A5547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A6DF08D-608D-92B4-8802-3E108D6450E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E0020DD-9A84-AF7B-B9EB-A54ECE9B24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F98F75-91F6-4102-82D3-99090AF69438}" type="datetimeFigureOut">
              <a:rPr lang="en-IN" smtClean="0"/>
              <a:t>15-06-2026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4D53903-AF4A-41DB-C1FF-67D11BE267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10F2022-6736-F079-E4CE-523871384C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37D36D-B32C-4C40-904E-4C831979166D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6687265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898DD173-4529-CB29-3479-71F165D1E33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208EE48-C3D7-8E44-1A3E-79D99B8C0A6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4634CA6-9DFA-E4C7-2345-687276603A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F98F75-91F6-4102-82D3-99090AF69438}" type="datetimeFigureOut">
              <a:rPr lang="en-IN" smtClean="0"/>
              <a:t>15-06-2026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3B9353B-95B3-BB0F-9928-BA21414EEE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6F41942-C0C0-DCF1-422E-40CC4621AC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37D36D-B32C-4C40-904E-4C831979166D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0083646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4593BD-A175-F190-8A3C-C58F9E150A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88C0B18-2E63-053F-FC25-D23FE012C3C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8BE98F9-572D-BC70-D81E-8C5DC9CCC8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F98F75-91F6-4102-82D3-99090AF69438}" type="datetimeFigureOut">
              <a:rPr lang="en-IN" smtClean="0"/>
              <a:t>15-06-2026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F711ADC-BDB1-8740-5BB3-88FFED1207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9141F67-4099-74E8-2593-B8E1A60B94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37D36D-B32C-4C40-904E-4C831979166D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5338860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7E27C3-0EB5-96D2-013A-0F3FEC31CC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1F4E980-2F10-1210-5B42-384AC3AADB6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F4CFDD6-D7D6-25A0-D735-6E7122E871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F98F75-91F6-4102-82D3-99090AF69438}" type="datetimeFigureOut">
              <a:rPr lang="en-IN" smtClean="0"/>
              <a:t>15-06-2026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FB43592-74E8-E353-A6B4-66C61BEB70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CCD2723-008B-2B1D-7F4F-6A0086512B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37D36D-B32C-4C40-904E-4C831979166D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2671131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4B04E0-9988-76BA-CD6C-5086252939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F2D50B6-4BD8-C858-C28A-C1AE42FBF53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2834895-CE71-2391-B033-8BF64858DC0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BD194C1-B267-45A2-EB9E-86B2FD8022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F98F75-91F6-4102-82D3-99090AF69438}" type="datetimeFigureOut">
              <a:rPr lang="en-IN" smtClean="0"/>
              <a:t>15-06-2026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31C23F0-3194-52EF-EEB4-408D5679E0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A2A727C-EE55-6162-FB82-A3E07C3E70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37D36D-B32C-4C40-904E-4C831979166D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874883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B42215-7936-673C-E1B2-661D57D590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D546AC3-A9B5-D891-D39F-9000B602575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AC4BA8F-1E69-385E-1377-EB61A413670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9979DE6-9BF5-C182-B9C6-DC5225B5B63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82D8403-3EB1-3F1A-1527-AAB9F6ED64D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9CDB77F-BFB0-F1D6-6C2F-C7CEEB3F25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F98F75-91F6-4102-82D3-99090AF69438}" type="datetimeFigureOut">
              <a:rPr lang="en-IN" smtClean="0"/>
              <a:t>15-06-2026</a:t>
            </a:fld>
            <a:endParaRPr lang="en-IN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57825EB-A5EC-4077-EF35-696577D032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8AC74167-DE0C-E924-CE19-EED9285DCD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37D36D-B32C-4C40-904E-4C831979166D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2883673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B501F7-41C4-3CBD-2BB5-91878F088A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93C6997-C7AC-284A-4F68-468D51DB7C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F98F75-91F6-4102-82D3-99090AF69438}" type="datetimeFigureOut">
              <a:rPr lang="en-IN" smtClean="0"/>
              <a:t>15-06-2026</a:t>
            </a:fld>
            <a:endParaRPr lang="en-IN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1A697CD-69AA-015E-D2D6-077F603C39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668D1DB-2E15-48FB-33C4-164E1765D4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37D36D-B32C-4C40-904E-4C831979166D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7127488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3D437E4-1F00-0852-B35B-D17C27D6DB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F98F75-91F6-4102-82D3-99090AF69438}" type="datetimeFigureOut">
              <a:rPr lang="en-IN" smtClean="0"/>
              <a:t>15-06-2026</a:t>
            </a:fld>
            <a:endParaRPr lang="en-IN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2C410B4-A921-DDAD-7EAE-E7B201B63C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4EC5474-A1DF-6E80-6E43-7682AF0E2D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37D36D-B32C-4C40-904E-4C831979166D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0002915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86AA82-CEE2-27A9-3C8F-698EB2AD09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5C82B63-8225-A2EE-6C1F-7DA48B1BC6A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8E451EF-3EC6-AE30-43B5-5119733A066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91DD919-7EC4-B31D-7493-A301A593E1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F98F75-91F6-4102-82D3-99090AF69438}" type="datetimeFigureOut">
              <a:rPr lang="en-IN" smtClean="0"/>
              <a:t>15-06-2026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8E036FA-901B-4EB9-4EEE-AEEB3BD729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D02B3F6-36C5-19E2-FC23-ACFCC647D9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37D36D-B32C-4C40-904E-4C831979166D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1370482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AC4715-59F3-566F-7A8A-D0A65A5B3A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4EA5B26-B17F-D08D-D8B4-F31C2B015A4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E40AAE8-F7DD-13E1-9A5A-1CCA12C2051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698D04E-0BAE-B81C-AE76-6F018A91B8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F98F75-91F6-4102-82D3-99090AF69438}" type="datetimeFigureOut">
              <a:rPr lang="en-IN" smtClean="0"/>
              <a:t>15-06-2026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A6630E1-1091-4146-873E-381D85D7CA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C08B36D-6C8A-D155-AD19-31DF87B41F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37D36D-B32C-4C40-904E-4C831979166D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4189767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313C0D0-506C-CD28-77E1-C8D591B293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4CEE71B-EFCF-6C38-D70A-30FDC48D230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89FC611-6FD3-1364-335C-2608BEF68D5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3F98F75-91F6-4102-82D3-99090AF69438}" type="datetimeFigureOut">
              <a:rPr lang="en-IN" smtClean="0"/>
              <a:t>15-06-2026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E28575B-3DBE-8821-3348-4A4E78CE0A6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037B697-38BB-890C-82D0-09D568D41D5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C37D36D-B32C-4C40-904E-4C831979166D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9939444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C831558E-7131-2A03-FA97-27E0D16BFE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IN" dirty="0"/>
              <a:t>General Instructions</a:t>
            </a:r>
            <a:br>
              <a:rPr lang="en-IN" dirty="0"/>
            </a:br>
            <a:r>
              <a:rPr lang="en-IN" dirty="0">
                <a:solidFill>
                  <a:srgbClr val="FF0000"/>
                </a:solidFill>
                <a:highlight>
                  <a:srgbClr val="FFFF00"/>
                </a:highlight>
              </a:rPr>
              <a:t>(Delete this page after preparing the presentation)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A1130FD2-1EE8-0637-3A4F-4BA43E833A1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IN" dirty="0"/>
              <a:t>This is a broad general template to guide the investigator</a:t>
            </a:r>
          </a:p>
          <a:p>
            <a:r>
              <a:rPr lang="en-IN" dirty="0"/>
              <a:t>The headings may be modified/added/deleted depending upon the type of the study</a:t>
            </a:r>
          </a:p>
          <a:p>
            <a:r>
              <a:rPr lang="en-IN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Lines in this colour are instructions to be followed. Delete them once the content is written</a:t>
            </a:r>
          </a:p>
          <a:p>
            <a:r>
              <a:rPr lang="en-IN" dirty="0"/>
              <a:t>All relevant and important information specific for each research proposal should be included</a:t>
            </a:r>
          </a:p>
          <a:p>
            <a:r>
              <a:rPr lang="en-IN" dirty="0"/>
              <a:t>Information presented here should match with that filled in the application form submitted to the IEC by mail and in paper</a:t>
            </a:r>
          </a:p>
          <a:p>
            <a:r>
              <a:rPr lang="en-IN" dirty="0"/>
              <a:t>Presentation time is around 5 min</a:t>
            </a:r>
          </a:p>
          <a:p>
            <a:r>
              <a:rPr lang="en-IN"/>
              <a:t>The presenter </a:t>
            </a:r>
            <a:r>
              <a:rPr lang="en-IN" dirty="0"/>
              <a:t>should be a part of the research team</a:t>
            </a:r>
          </a:p>
          <a:p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293192566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487042-0620-7907-161D-AA08D3B8D2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/>
              <a:t>Ethical concerns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EB922B4-561C-FBDA-9764-10AFD482422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IN" dirty="0"/>
              <a:t>Consent in English and Kannada</a:t>
            </a:r>
          </a:p>
          <a:p>
            <a:r>
              <a:rPr lang="en-IN" dirty="0"/>
              <a:t>Participant information in English and Kannada</a:t>
            </a:r>
          </a:p>
          <a:p>
            <a:r>
              <a:rPr lang="en-IN" dirty="0"/>
              <a:t>Confidentiality</a:t>
            </a:r>
          </a:p>
          <a:p>
            <a:r>
              <a:rPr lang="en-IN" dirty="0"/>
              <a:t>Type of risk involved (Refer next slide)</a:t>
            </a:r>
          </a:p>
          <a:p>
            <a:r>
              <a:rPr lang="en-IN" dirty="0"/>
              <a:t>Vulnerable population</a:t>
            </a:r>
          </a:p>
          <a:p>
            <a:r>
              <a:rPr lang="en-IN" dirty="0"/>
              <a:t>Amount of time the participant is expected to spend for the research</a:t>
            </a:r>
          </a:p>
          <a:p>
            <a:r>
              <a:rPr lang="en-IN" dirty="0"/>
              <a:t>Costs involved and Who will bear them</a:t>
            </a:r>
          </a:p>
          <a:p>
            <a:r>
              <a:rPr lang="en-IN" dirty="0"/>
              <a:t>Storage of data, samples </a:t>
            </a:r>
          </a:p>
          <a:p>
            <a:r>
              <a:rPr lang="en-IN" dirty="0"/>
              <a:t>Expected adverse events</a:t>
            </a:r>
          </a:p>
          <a:p>
            <a:r>
              <a:rPr lang="en-IN" dirty="0"/>
              <a:t>Reporting and compensation for adverse events</a:t>
            </a:r>
          </a:p>
          <a:p>
            <a:r>
              <a:rPr lang="en-IN" dirty="0"/>
              <a:t>CTRI</a:t>
            </a:r>
          </a:p>
          <a:p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215361586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E7AB34-678B-A3B9-BFD9-8FB7B32A0D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10754" y="1807064"/>
            <a:ext cx="4592515" cy="1325563"/>
          </a:xfrm>
        </p:spPr>
        <p:txBody>
          <a:bodyPr>
            <a:normAutofit/>
          </a:bodyPr>
          <a:lstStyle/>
          <a:p>
            <a:pPr algn="ctr"/>
            <a:r>
              <a:rPr lang="en-US" sz="3600" dirty="0"/>
              <a:t>Risk Involved in conducting research</a:t>
            </a:r>
            <a:endParaRPr lang="en-IN" sz="3600" dirty="0"/>
          </a:p>
        </p:txBody>
      </p:sp>
      <p:pic>
        <p:nvPicPr>
          <p:cNvPr id="5" name="Content Placeholder 4" descr="A close-up of a document&#10;&#10;AI-generated content may be incorrect.">
            <a:extLst>
              <a:ext uri="{FF2B5EF4-FFF2-40B4-BE49-F238E27FC236}">
                <a16:creationId xmlns:a16="http://schemas.microsoft.com/office/drawing/2014/main" id="{124B98AC-1EF2-6E11-A742-486810C0509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3677" y="80425"/>
            <a:ext cx="5169877" cy="6703065"/>
          </a:xfrm>
        </p:spPr>
      </p:pic>
    </p:spTree>
    <p:extLst>
      <p:ext uri="{BB962C8B-B14F-4D97-AF65-F5344CB8AC3E}">
        <p14:creationId xmlns:p14="http://schemas.microsoft.com/office/powerpoint/2010/main" val="109209302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E8CB88-5951-FD95-4823-AA3D0F3CB6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315912"/>
          </a:xfrm>
        </p:spPr>
        <p:txBody>
          <a:bodyPr>
            <a:normAutofit fontScale="90000"/>
          </a:bodyPr>
          <a:lstStyle/>
          <a:p>
            <a:pPr algn="ctr"/>
            <a:r>
              <a:rPr lang="en-IN" sz="3600" dirty="0"/>
              <a:t>Consent form in English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941C820-4C47-D55D-253F-16B8F1BA47A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791308"/>
            <a:ext cx="10515600" cy="5385655"/>
          </a:xfrm>
        </p:spPr>
        <p:txBody>
          <a:bodyPr/>
          <a:lstStyle/>
          <a:p>
            <a:pPr marL="0" indent="0">
              <a:buNone/>
            </a:pPr>
            <a:r>
              <a:rPr lang="en-US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Clear image of the document</a:t>
            </a:r>
            <a:endParaRPr lang="en-IN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2295421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576AEC-A31A-37C4-F5A9-470B917310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315912"/>
          </a:xfrm>
        </p:spPr>
        <p:txBody>
          <a:bodyPr>
            <a:noAutofit/>
          </a:bodyPr>
          <a:lstStyle/>
          <a:p>
            <a:pPr algn="ctr"/>
            <a:r>
              <a:rPr lang="en-IN" sz="3600" dirty="0"/>
              <a:t>Consent form Kannada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5616577-EE0F-AB03-6060-73FDDCC204D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773723"/>
            <a:ext cx="10515600" cy="5403240"/>
          </a:xfrm>
        </p:spPr>
        <p:txBody>
          <a:bodyPr/>
          <a:lstStyle/>
          <a:p>
            <a:r>
              <a:rPr lang="en-US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Clear image of the document</a:t>
            </a:r>
            <a:endParaRPr lang="en-IN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  <a:p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353334289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07E095-4512-B79E-9C23-E5846CA8D2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391013"/>
          </a:xfrm>
        </p:spPr>
        <p:txBody>
          <a:bodyPr>
            <a:normAutofit fontScale="90000"/>
          </a:bodyPr>
          <a:lstStyle/>
          <a:p>
            <a:pPr algn="ctr"/>
            <a:r>
              <a:rPr lang="en-IN" sz="3600" dirty="0"/>
              <a:t>Participant  information sheet English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6FDFA4C-B9D3-10CA-71C1-C1AC03F995E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870438"/>
            <a:ext cx="10515600" cy="5306525"/>
          </a:xfrm>
        </p:spPr>
        <p:txBody>
          <a:bodyPr/>
          <a:lstStyle/>
          <a:p>
            <a:r>
              <a:rPr lang="en-US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Clear image of the document</a:t>
            </a:r>
            <a:endParaRPr lang="en-IN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  <a:p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237314006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1B3631-C96C-7E33-1D06-A525A04D6A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315912"/>
          </a:xfrm>
        </p:spPr>
        <p:txBody>
          <a:bodyPr>
            <a:normAutofit fontScale="90000"/>
          </a:bodyPr>
          <a:lstStyle/>
          <a:p>
            <a:pPr algn="ctr"/>
            <a:r>
              <a:rPr lang="en-IN" sz="3600" dirty="0"/>
              <a:t>Participant information sheet Kannada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B0B5BEB-32BC-1788-F04D-819B594C317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817685"/>
            <a:ext cx="10515600" cy="5359278"/>
          </a:xfrm>
        </p:spPr>
        <p:txBody>
          <a:bodyPr/>
          <a:lstStyle/>
          <a:p>
            <a:r>
              <a:rPr lang="en-US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Clear image of the document</a:t>
            </a:r>
            <a:endParaRPr lang="en-IN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  <a:p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26190725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D51BC9-3BE3-94C0-9B16-584A952E7A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79998"/>
          </a:xfrm>
        </p:spPr>
        <p:txBody>
          <a:bodyPr>
            <a:normAutofit fontScale="90000"/>
          </a:bodyPr>
          <a:lstStyle/>
          <a:p>
            <a:pPr algn="ctr"/>
            <a:r>
              <a:rPr lang="en-IN" sz="3600" dirty="0"/>
              <a:t>Questionnaire in English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18BE1D7-1AEA-2E2B-4B51-0B575823AE0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747346"/>
            <a:ext cx="10515600" cy="5429617"/>
          </a:xfrm>
        </p:spPr>
        <p:txBody>
          <a:bodyPr/>
          <a:lstStyle/>
          <a:p>
            <a:r>
              <a:rPr lang="en-US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Clear image of the document</a:t>
            </a:r>
            <a:endParaRPr lang="en-IN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  <a:p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327950629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EE6310-CAE9-08D9-CD1A-1401AF9D3B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426183"/>
          </a:xfrm>
        </p:spPr>
        <p:txBody>
          <a:bodyPr>
            <a:normAutofit fontScale="90000"/>
          </a:bodyPr>
          <a:lstStyle/>
          <a:p>
            <a:pPr algn="ctr"/>
            <a:r>
              <a:rPr lang="en-IN" sz="3600" dirty="0"/>
              <a:t>Questionnaire in </a:t>
            </a:r>
            <a:r>
              <a:rPr lang="en-IN" sz="3600" dirty="0" err="1"/>
              <a:t>kannada</a:t>
            </a:r>
            <a:endParaRPr lang="en-IN" sz="36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55BEDFE-7127-155E-8FC5-541E5AE2FA4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861646"/>
            <a:ext cx="10515600" cy="5315317"/>
          </a:xfrm>
        </p:spPr>
        <p:txBody>
          <a:bodyPr/>
          <a:lstStyle/>
          <a:p>
            <a:r>
              <a:rPr lang="en-US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Clear image of the document</a:t>
            </a:r>
            <a:endParaRPr lang="en-IN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  <a:p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38732649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1D01C5-08FB-4D1F-20DE-2F6BB3EFD2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IN" dirty="0"/>
              <a:t>References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E508118-2392-ACA3-762C-FE7E116F2B7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304836277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C72FD9-A714-E9DE-E5D5-37CF360D55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/>
              <a:t>Complete Title of the study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4905842-74B4-7B8D-5ABA-2BFADAB1DB6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1146" y="1825625"/>
            <a:ext cx="3707422" cy="4351338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/>
          <a:lstStyle/>
          <a:p>
            <a:pPr algn="ctr"/>
            <a:r>
              <a:rPr lang="en-IN" dirty="0"/>
              <a:t>Principal Investigator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344A96FC-59E2-5EED-A65F-746FECEBA7A2}"/>
              </a:ext>
            </a:extLst>
          </p:cNvPr>
          <p:cNvSpPr txBox="1">
            <a:spLocks/>
          </p:cNvSpPr>
          <p:nvPr/>
        </p:nvSpPr>
        <p:spPr>
          <a:xfrm>
            <a:off x="4528033" y="1825625"/>
            <a:ext cx="3768969" cy="4351338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IN" dirty="0"/>
              <a:t>Guide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CE6C2A62-3F45-5876-A45B-44418A0EE285}"/>
              </a:ext>
            </a:extLst>
          </p:cNvPr>
          <p:cNvSpPr txBox="1">
            <a:spLocks/>
          </p:cNvSpPr>
          <p:nvPr/>
        </p:nvSpPr>
        <p:spPr>
          <a:xfrm>
            <a:off x="8455267" y="1825625"/>
            <a:ext cx="3352798" cy="4351338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IN" dirty="0"/>
              <a:t>Co-Investigators</a:t>
            </a:r>
          </a:p>
        </p:txBody>
      </p:sp>
    </p:spTree>
    <p:extLst>
      <p:ext uri="{BB962C8B-B14F-4D97-AF65-F5344CB8AC3E}">
        <p14:creationId xmlns:p14="http://schemas.microsoft.com/office/powerpoint/2010/main" val="233748007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814DF0-4941-FE9C-551C-9BE3993AE6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/>
              <a:t>Background and Justification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56D3A75-FFEF-2DBB-4CFC-E34D37F6874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Key statistics showing magnitude of problem</a:t>
            </a:r>
            <a:endParaRPr lang="en-IN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  <a:p>
            <a:pPr lvl="0"/>
            <a:r>
              <a:rPr lang="en-US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Gap in literature</a:t>
            </a:r>
            <a:endParaRPr lang="en-IN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  <a:p>
            <a:pPr lvl="0"/>
            <a:r>
              <a:rPr lang="en-US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Justification for conducting study</a:t>
            </a:r>
            <a:endParaRPr lang="en-IN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  <a:p>
            <a:r>
              <a:rPr lang="en-US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Local relevance</a:t>
            </a:r>
            <a:endParaRPr lang="en-IN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2086762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297604-B4A7-B018-D065-16753B4904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/>
              <a:t>Aims and Objectives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0BB273F-F9BB-4BEB-1E09-C6D16FFCDAB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Clearly defined aim</a:t>
            </a:r>
            <a:endParaRPr lang="en-IN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  <a:p>
            <a:pPr lvl="0"/>
            <a:r>
              <a:rPr lang="en-US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specific measurable objectives </a:t>
            </a:r>
            <a:endParaRPr lang="en-IN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  <a:p>
            <a:pPr lvl="0"/>
            <a:r>
              <a:rPr lang="en-US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Clearly identifiable variables</a:t>
            </a:r>
            <a:endParaRPr lang="en-IN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  <a:p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209221090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2C7F2B-C209-DAB6-480E-DDD7896D4F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/>
              <a:t>Methodology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E79B621-2B10-4E3B-C52A-C2CB7E4CB11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Study Design</a:t>
            </a:r>
            <a:endParaRPr lang="en-IN" b="1" dirty="0"/>
          </a:p>
          <a:p>
            <a:pPr lvl="0"/>
            <a:r>
              <a:rPr lang="en-US" dirty="0"/>
              <a:t>Type of study (cross-sectional/cohort/RCT/etc.)</a:t>
            </a:r>
            <a:endParaRPr lang="en-IN" dirty="0"/>
          </a:p>
          <a:p>
            <a:pPr lvl="0"/>
            <a:r>
              <a:rPr lang="en-US" dirty="0"/>
              <a:t>Study setting</a:t>
            </a:r>
            <a:endParaRPr lang="en-IN" dirty="0"/>
          </a:p>
          <a:p>
            <a:pPr lvl="0"/>
            <a:r>
              <a:rPr lang="en-US" dirty="0"/>
              <a:t>Study population</a:t>
            </a:r>
            <a:endParaRPr lang="en-IN" dirty="0"/>
          </a:p>
          <a:p>
            <a:pPr lvl="0"/>
            <a:r>
              <a:rPr lang="en-US" dirty="0"/>
              <a:t>Study duration (Month–Year)</a:t>
            </a:r>
            <a:endParaRPr lang="en-IN" dirty="0"/>
          </a:p>
          <a:p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2686891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D83CC5-FD49-034D-D9AA-A930482716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Sample Size</a:t>
            </a: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DC0D526-4826-0A07-E489-A1B89BB2BD8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Formula used</a:t>
            </a:r>
          </a:p>
          <a:p>
            <a:pPr lvl="0"/>
            <a:r>
              <a:rPr lang="en-US" dirty="0"/>
              <a:t>Relevant article </a:t>
            </a:r>
            <a:endParaRPr lang="en-IN" dirty="0"/>
          </a:p>
          <a:p>
            <a:pPr lvl="0"/>
            <a:r>
              <a:rPr lang="en-US" dirty="0"/>
              <a:t>Assumptions (p, q, d, power, effect size)- if applicable </a:t>
            </a:r>
            <a:endParaRPr lang="en-IN" dirty="0"/>
          </a:p>
          <a:p>
            <a:pPr lvl="0"/>
            <a:r>
              <a:rPr lang="en-US" dirty="0"/>
              <a:t>Calculated sample size</a:t>
            </a:r>
            <a:endParaRPr lang="en-IN" dirty="0"/>
          </a:p>
          <a:p>
            <a:pPr lvl="0"/>
            <a:r>
              <a:rPr lang="en-US" dirty="0"/>
              <a:t>Adjustment for non-response - if applicable </a:t>
            </a:r>
            <a:endParaRPr lang="en-IN" dirty="0"/>
          </a:p>
          <a:p>
            <a:pPr lvl="0"/>
            <a:r>
              <a:rPr lang="en-US" dirty="0"/>
              <a:t>Final rounded sample size </a:t>
            </a:r>
            <a:endParaRPr lang="en-IN" dirty="0"/>
          </a:p>
          <a:p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56341242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4BB449-5A23-3BB5-73D6-6FE1D33B36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/>
              <a:t>Participant selection criteria 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A0E6A3F-81CB-1CD1-87E3-A1E63C143FE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402614"/>
          </a:xfrm>
        </p:spPr>
        <p:txBody>
          <a:bodyPr>
            <a:normAutofit lnSpcReduction="10000"/>
          </a:bodyPr>
          <a:lstStyle/>
          <a:p>
            <a:r>
              <a:rPr lang="en-US" dirty="0"/>
              <a:t>Inclusion criteria</a:t>
            </a: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258B47C-4F45-8173-E226-F17A98CECBD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083777"/>
            <a:ext cx="5157787" cy="4105886"/>
          </a:xfrm>
        </p:spPr>
        <p:txBody>
          <a:bodyPr/>
          <a:lstStyle/>
          <a:p>
            <a:endParaRPr lang="en-IN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70EBD5B-C88B-A44B-E8BA-B6374A7759C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402614"/>
          </a:xfrm>
        </p:spPr>
        <p:txBody>
          <a:bodyPr>
            <a:normAutofit lnSpcReduction="10000"/>
          </a:bodyPr>
          <a:lstStyle/>
          <a:p>
            <a:r>
              <a:rPr lang="en-US" dirty="0"/>
              <a:t>Exclusion criteria</a:t>
            </a:r>
            <a:endParaRPr lang="en-IN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9CDFAF2D-BDA8-8D57-AF67-DC8CEFCCF25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083777"/>
            <a:ext cx="5183188" cy="4105886"/>
          </a:xfrm>
        </p:spPr>
        <p:txBody>
          <a:bodyPr/>
          <a:lstStyle/>
          <a:p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39231867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915E3F-AABE-D400-D299-47460AAA2B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/>
              <a:t>Study protocol in brief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A07119F-8D2D-2D24-46FD-CA7E78B5F16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IN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Data collection method/ Intervention used/ etc</a:t>
            </a:r>
          </a:p>
        </p:txBody>
      </p:sp>
    </p:spTree>
    <p:extLst>
      <p:ext uri="{BB962C8B-B14F-4D97-AF65-F5344CB8AC3E}">
        <p14:creationId xmlns:p14="http://schemas.microsoft.com/office/powerpoint/2010/main" val="413062917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9A9EF2-37A2-6701-B4EB-E0BBFDC489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Data Analysis Plan</a:t>
            </a:r>
            <a:endParaRPr lang="en-IN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CB1BF4D-2ED1-F58B-06AD-A397EC207CF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Statistical software</a:t>
            </a:r>
            <a:endParaRPr lang="en-IN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  <a:p>
            <a:pPr lvl="0"/>
            <a:r>
              <a:rPr lang="en-US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Descriptive statistics</a:t>
            </a:r>
            <a:endParaRPr lang="en-IN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  <a:p>
            <a:pPr lvl="0"/>
            <a:r>
              <a:rPr lang="en-US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Inferential tests</a:t>
            </a:r>
            <a:endParaRPr lang="en-IN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  <a:p>
            <a:pPr lvl="0"/>
            <a:r>
              <a:rPr lang="en-US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Significance level (p &lt; 0.05)</a:t>
            </a:r>
            <a:endParaRPr lang="en-IN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  <a:p>
            <a:pPr lvl="0"/>
            <a:r>
              <a:rPr lang="en-US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Handling of missing data</a:t>
            </a:r>
            <a:endParaRPr lang="en-IN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  <a:p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372906373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58</TotalTime>
  <Words>360</Words>
  <Application>Microsoft Office PowerPoint</Application>
  <PresentationFormat>Widescreen</PresentationFormat>
  <Paragraphs>72</Paragraphs>
  <Slides>18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2" baseType="lpstr">
      <vt:lpstr>Aptos</vt:lpstr>
      <vt:lpstr>Aptos Display</vt:lpstr>
      <vt:lpstr>Arial</vt:lpstr>
      <vt:lpstr>Office Theme</vt:lpstr>
      <vt:lpstr>General Instructions (Delete this page after preparing the presentation)</vt:lpstr>
      <vt:lpstr>Complete Title of the study </vt:lpstr>
      <vt:lpstr>Background and Justification</vt:lpstr>
      <vt:lpstr>Aims and Objectives</vt:lpstr>
      <vt:lpstr>Methodology</vt:lpstr>
      <vt:lpstr>Sample Size</vt:lpstr>
      <vt:lpstr>Participant selection criteria </vt:lpstr>
      <vt:lpstr>Study protocol in brief</vt:lpstr>
      <vt:lpstr>Data Analysis Plan</vt:lpstr>
      <vt:lpstr>Ethical concerns </vt:lpstr>
      <vt:lpstr>Risk Involved in conducting research</vt:lpstr>
      <vt:lpstr>Consent form in English</vt:lpstr>
      <vt:lpstr>Consent form Kannada</vt:lpstr>
      <vt:lpstr>Participant  information sheet English</vt:lpstr>
      <vt:lpstr>Participant information sheet Kannada</vt:lpstr>
      <vt:lpstr>Questionnaire in English</vt:lpstr>
      <vt:lpstr>Questionnaire in kannada</vt:lpstr>
      <vt:lpstr>References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ANAND JANAGOND</dc:creator>
  <cp:lastModifiedBy>ANAND JANAGOND</cp:lastModifiedBy>
  <cp:revision>18</cp:revision>
  <dcterms:created xsi:type="dcterms:W3CDTF">2025-11-12T04:53:22Z</dcterms:created>
  <dcterms:modified xsi:type="dcterms:W3CDTF">2026-06-15T05:31:23Z</dcterms:modified>
</cp:coreProperties>
</file>